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74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1234440"/>
            <a:ext cx="5669280" cy="5669280"/>
          </a:xfrm>
          <a:prstGeom prst="ellipse">
            <a:avLst/>
          </a:prstGeom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</p:pic>
      <p:sp>
        <p:nvSpPr>
          <p:cNvPr id="3" name="Text 0"/>
          <p:cNvSpPr txBox="1"/>
          <p:nvPr/>
        </p:nvSpPr>
        <p:spPr>
          <a:xfrm>
            <a:off x="640080" y="1143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600" dirty="0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ARGUS</a:t>
            </a:r>
            <a:endParaRPr lang="en-US" sz="1600" dirty="0"/>
          </a:p>
        </p:txBody>
      </p:sp>
      <p:sp>
        <p:nvSpPr>
          <p:cNvPr id="4" name="Text 1"/>
          <p:cNvSpPr txBox="1"/>
          <p:nvPr/>
        </p:nvSpPr>
        <p:spPr>
          <a:xfrm>
            <a:off x="566928" y="155448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АРГУС</a:t>
            </a:r>
            <a:endParaRPr lang="en-US" sz="80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297180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Бортовой ИИ-модуль автономного</a:t>
            </a:r>
            <a:endParaRPr lang="en-US" sz="22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многоцелевого сопровождения</a:t>
            </a:r>
            <a:endParaRPr lang="en-US" sz="2200" dirty="0"/>
          </a:p>
        </p:txBody>
      </p:sp>
      <p:sp>
        <p:nvSpPr>
          <p:cNvPr id="6" name="Text 3"/>
          <p:cNvSpPr txBox="1"/>
          <p:nvPr/>
        </p:nvSpPr>
        <p:spPr>
          <a:xfrm>
            <a:off x="685800" y="4160520"/>
            <a:ext cx="5303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RK3576 + Hailo-10 · до ~46 TOPS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50 целей одновременно · задержка &lt;10 мс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обнаружение по движению — </a:t>
            </a:r>
            <a:r>
              <a:rPr lang="en-US" sz="1500" dirty="0" err="1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незнакомые</a:t>
            </a:r>
            <a:r>
              <a:rPr lang="en-US" sz="1500" dirty="0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цели</a:t>
            </a:r>
            <a:r>
              <a:rPr lang="ru-RU" sz="1500" dirty="0">
                <a:solidFill>
                  <a:srgbClr val="FF5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+обучение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598932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A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Интегрируется в FPV-платформу «Ястреб»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2011680"/>
            <a:ext cx="5486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АРГУС</a:t>
            </a:r>
            <a:endParaRPr lang="en-US" sz="60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320040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Автономное зрение для «Ястреба»</a:t>
            </a:r>
            <a:endParaRPr lang="en-US" sz="2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</a:t>
            </a:r>
            <a:r>
              <a:rPr lang="en-US" sz="2000" dirty="0" err="1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любой</a:t>
            </a:r>
            <a:r>
              <a:rPr lang="en-US" sz="2000" dirty="0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платформы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640080" y="4480560"/>
            <a:ext cx="3291840" cy="640080"/>
          </a:xfrm>
          <a:prstGeom prst="roundRect">
            <a:avLst>
              <a:gd name="adj" fmla="val 14286"/>
            </a:avLst>
          </a:prstGeom>
          <a:solidFill>
            <a:srgbClr val="FF5A1F"/>
          </a:solidFill>
          <a:ln/>
        </p:spPr>
      </p:sp>
      <p:sp>
        <p:nvSpPr>
          <p:cNvPr id="6" name="Text 3"/>
          <p:cNvSpPr txBox="1"/>
          <p:nvPr/>
        </p:nvSpPr>
        <p:spPr>
          <a:xfrm>
            <a:off x="640080" y="448056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Запросить демонстрацию</a:t>
            </a:r>
            <a:endParaRPr lang="en-US" sz="1500" dirty="0"/>
          </a:p>
        </p:txBody>
      </p:sp>
      <p:sp>
        <p:nvSpPr>
          <p:cNvPr id="8" name="AutoShape 4" descr="Picture background">
            <a:extLst>
              <a:ext uri="{FF2B5EF4-FFF2-40B4-BE49-F238E27FC236}">
                <a16:creationId xmlns:a16="http://schemas.microsoft.com/office/drawing/2014/main" id="{FBE4E0D9-46BD-219B-9764-21B8F21474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3055121" cy="305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FE48E9-5200-DA1A-A2F1-421B36917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283" y="1555335"/>
            <a:ext cx="5647598" cy="46019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4864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7A2FA0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МОДУЛЕ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914400"/>
            <a:ext cx="6766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A1A1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Зрение и мозг для вашего дрона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874520"/>
            <a:ext cx="5943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— компактный вычислитель, который берёт видео с бортовых камер, сам находит цели по движению (без обучения по классам), ведёт их и подсказывает пилоту или автопилоту, куда лететь.</a:t>
            </a:r>
            <a:endParaRPr lang="en-US" sz="16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3383280"/>
            <a:ext cx="1874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FF5A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~46</a:t>
            </a:r>
            <a:endParaRPr lang="en-US" sz="52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4279392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TOPS ИИ-производительности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2697480" y="3383280"/>
            <a:ext cx="1874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FF5A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50</a:t>
            </a:r>
            <a:endParaRPr lang="en-US" sz="5200" dirty="0"/>
          </a:p>
        </p:txBody>
      </p:sp>
      <p:sp>
        <p:nvSpPr>
          <p:cNvPr id="8" name="Text 6"/>
          <p:cNvSpPr txBox="1"/>
          <p:nvPr/>
        </p:nvSpPr>
        <p:spPr>
          <a:xfrm>
            <a:off x="2697480" y="4279392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целей одновременно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4754880" y="3383280"/>
            <a:ext cx="1874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FF5A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&lt;10</a:t>
            </a:r>
            <a:endParaRPr lang="en-US" sz="5200" dirty="0"/>
          </a:p>
        </p:txBody>
      </p:sp>
      <p:sp>
        <p:nvSpPr>
          <p:cNvPr id="10" name="Text 8"/>
          <p:cNvSpPr txBox="1"/>
          <p:nvPr/>
        </p:nvSpPr>
        <p:spPr>
          <a:xfrm>
            <a:off x="4754880" y="4279392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мс задержка контура</a:t>
            </a:r>
            <a:endParaRPr lang="en-US" sz="1200" dirty="0"/>
          </a:p>
        </p:txBody>
      </p:sp>
      <p:pic>
        <p:nvPicPr>
          <p:cNvPr id="11" name="Image 0" descr="mod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0" y="1371600"/>
            <a:ext cx="4572000" cy="4572000"/>
          </a:xfrm>
          <a:prstGeom prst="ellipse">
            <a:avLst/>
          </a:prstGeom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</p:pic>
      <p:sp>
        <p:nvSpPr>
          <p:cNvPr id="12" name="Text 9"/>
          <p:cNvSpPr txBox="1"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· ИИ-модуль автономного сопровождения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766560" y="0"/>
            <a:ext cx="5422392" cy="6858000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040880" y="64008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FF5A1F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ПЛАТФОРМА «ЯСТРЕБ»</a:t>
            </a:r>
            <a:endParaRPr lang="en-US" sz="1100" dirty="0"/>
          </a:p>
        </p:txBody>
      </p:sp>
      <p:sp>
        <p:nvSpPr>
          <p:cNvPr id="5" name="Text 2"/>
          <p:cNvSpPr txBox="1"/>
          <p:nvPr/>
        </p:nvSpPr>
        <p:spPr>
          <a:xfrm>
            <a:off x="7022592" y="105156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Готовое решение,</a:t>
            </a:r>
            <a:endParaRPr lang="en-US" sz="3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а не набор плат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7040880" y="2487168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FF5A1F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7498080" y="241401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Автономность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7498080" y="276148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B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модуль сам ведёт цель и держит ракурс, освобождая пилота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040880" y="3447288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FF5A1F"/>
          </a:solidFill>
          <a:ln/>
        </p:spPr>
      </p:sp>
      <p:sp>
        <p:nvSpPr>
          <p:cNvPr id="10" name="Text 7"/>
          <p:cNvSpPr txBox="1"/>
          <p:nvPr/>
        </p:nvSpPr>
        <p:spPr>
          <a:xfrm>
            <a:off x="7498080" y="337413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Любой FPV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7498080" y="372160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B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ставится на обычный FPV-дрон, крепление сверху в носовой части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7040880" y="4407408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FF5A1F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7498080" y="433425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Совместимость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7498080" y="468172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B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работает поверх BetaFlight / ArduPilot по MAVLink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7040880" y="5367528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FF5A1F"/>
          </a:solidFill>
          <a:ln/>
        </p:spPr>
      </p:sp>
      <p:sp>
        <p:nvSpPr>
          <p:cNvPr id="16" name="Text 13"/>
          <p:cNvSpPr txBox="1"/>
          <p:nvPr/>
        </p:nvSpPr>
        <p:spPr>
          <a:xfrm>
            <a:off x="7498080" y="529437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Видео на очки</a:t>
            </a:r>
            <a:endParaRPr lang="en-US" sz="1500" dirty="0"/>
          </a:p>
        </p:txBody>
      </p:sp>
      <p:sp>
        <p:nvSpPr>
          <p:cNvPr id="17" name="Text 14"/>
          <p:cNvSpPr txBox="1"/>
          <p:nvPr/>
        </p:nvSpPr>
        <p:spPr>
          <a:xfrm>
            <a:off x="7498080" y="5641848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B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чистый видеопоток пилоту с наложением разметки целей</a:t>
            </a:r>
            <a:endParaRPr lang="en-US" sz="1200" dirty="0"/>
          </a:p>
        </p:txBody>
      </p:sp>
      <p:sp>
        <p:nvSpPr>
          <p:cNvPr id="18" name="Text 15"/>
          <p:cNvSpPr txBox="1"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· ИИ-модуль автономного сопровождения</a:t>
            </a:r>
            <a:endParaRPr lang="en-US" sz="900" dirty="0"/>
          </a:p>
        </p:txBody>
      </p:sp>
      <p:sp>
        <p:nvSpPr>
          <p:cNvPr id="19" name="Text 16"/>
          <p:cNvSpPr txBox="1"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D8BB11E-A301-4280-07F9-B54A90C72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55" y="2247139"/>
            <a:ext cx="4695786" cy="26197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4864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7A2FA0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КОМПЛЕКТ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9144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Выносные камеры на проводах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7830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Камеры отделены от вычислителя и подключаются шлейфами — их ставят туда, где нужен обзор, а модуль прячут внутрь корпуса. Три канала: обзорный, узкопольный (зум) и тепловизор.</a:t>
            </a:r>
            <a:endParaRPr lang="en-US" sz="1500" dirty="0"/>
          </a:p>
        </p:txBody>
      </p:sp>
      <p:pic>
        <p:nvPicPr>
          <p:cNvPr id="5" name="Image 0" descr="camera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2514600"/>
            <a:ext cx="4206240" cy="4206240"/>
          </a:xfrm>
          <a:prstGeom prst="ellipse">
            <a:avLst/>
          </a:prstGeom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</p:pic>
      <p:sp>
        <p:nvSpPr>
          <p:cNvPr id="6" name="Shape 3"/>
          <p:cNvSpPr/>
          <p:nvPr/>
        </p:nvSpPr>
        <p:spPr>
          <a:xfrm>
            <a:off x="6858000" y="2880360"/>
            <a:ext cx="4663440" cy="960120"/>
          </a:xfrm>
          <a:prstGeom prst="roundRect">
            <a:avLst>
              <a:gd name="adj" fmla="val 761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7086600" y="29992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Обзорный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7086600" y="336499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широкое поле · захват и общая картина сцены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858000" y="4023360"/>
            <a:ext cx="4663440" cy="960120"/>
          </a:xfrm>
          <a:prstGeom prst="roundRect">
            <a:avLst>
              <a:gd name="adj" fmla="val 761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086600" y="41422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Зум-канал</a:t>
            </a:r>
            <a:endParaRPr lang="en-US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7086600" y="450799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640×360 @ 40 к/с · удержание цели на дистанции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858000" y="5166360"/>
            <a:ext cx="4663440" cy="960120"/>
          </a:xfrm>
          <a:prstGeom prst="roundRect">
            <a:avLst>
              <a:gd name="adj" fmla="val 761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7086600" y="52852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Тепловизор</a:t>
            </a:r>
            <a:endParaRPr lang="en-US" sz="1600" dirty="0"/>
          </a:p>
        </p:txBody>
      </p:sp>
      <p:sp>
        <p:nvSpPr>
          <p:cNvPr id="14" name="Text 11"/>
          <p:cNvSpPr txBox="1"/>
          <p:nvPr/>
        </p:nvSpPr>
        <p:spPr>
          <a:xfrm>
            <a:off x="7086600" y="565099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круглосуточно · цель до 1 км по теплу</a:t>
            </a:r>
            <a:endParaRPr lang="en-US" sz="1250" dirty="0"/>
          </a:p>
        </p:txBody>
      </p:sp>
      <p:sp>
        <p:nvSpPr>
          <p:cNvPr id="15" name="Text 12"/>
          <p:cNvSpPr txBox="1"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· ИИ-модуль автономного сопровождения</a:t>
            </a:r>
            <a:endParaRPr lang="en-US" sz="900" dirty="0"/>
          </a:p>
        </p:txBody>
      </p:sp>
      <p:sp>
        <p:nvSpPr>
          <p:cNvPr id="16" name="Text 13"/>
          <p:cNvSpPr txBox="1"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tr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60" y="0"/>
            <a:ext cx="679399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669280" cy="6858000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64008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FF5A1F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ИИ-СОПРОВОЖДЕНИЕ</a:t>
            </a:r>
            <a:endParaRPr lang="en-US" sz="1100" dirty="0"/>
          </a:p>
        </p:txBody>
      </p:sp>
      <p:sp>
        <p:nvSpPr>
          <p:cNvPr id="5" name="Text 2"/>
          <p:cNvSpPr txBox="1"/>
          <p:nvPr/>
        </p:nvSpPr>
        <p:spPr>
          <a:xfrm>
            <a:off x="621792" y="1051560"/>
            <a:ext cx="4937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Видит движение —</a:t>
            </a:r>
            <a:endParaRPr lang="en-US" sz="3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ведёт всё сразу</a:t>
            </a:r>
            <a:endParaRPr lang="en-US" sz="3200" dirty="0"/>
          </a:p>
        </p:txBody>
      </p:sp>
      <p:sp>
        <p:nvSpPr>
          <p:cNvPr id="6" name="Text 3"/>
          <p:cNvSpPr txBox="1"/>
          <p:nvPr/>
        </p:nvSpPr>
        <p:spPr>
          <a:xfrm>
            <a:off x="685800" y="2514600"/>
            <a:ext cx="47548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E8E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Обнаружение по движению — берёт незнакомые цели, а не только заранее обученные классы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E8E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50 целей параллельно, каждой присваивается ID и прогноз траектории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E8E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Захват прицелом, сближение, предсказание маршрута, потеря и повторный захват</a:t>
            </a:r>
            <a:endParaRPr lang="en-US" sz="1450" dirty="0"/>
          </a:p>
          <a:p>
            <a:pPr marL="342900" indent="-3429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E8E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режимов миссии: наблюдение, по земле, по воздуху, сбоку, сверху, </a:t>
            </a:r>
            <a:r>
              <a:rPr lang="ru-RU" sz="1450" dirty="0">
                <a:solidFill>
                  <a:srgbClr val="E8E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удар</a:t>
            </a:r>
            <a:endParaRPr lang="en-US" sz="1450" dirty="0"/>
          </a:p>
        </p:txBody>
      </p:sp>
      <p:sp>
        <p:nvSpPr>
          <p:cNvPr id="7" name="Text 4"/>
          <p:cNvSpPr txBox="1"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· ИИ-модуль автономного сопровождения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4864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7A2FA0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ДЕНЬ И НОЧЬ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960120"/>
            <a:ext cx="5577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1A1A1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Тепловой канал:</a:t>
            </a:r>
            <a:endParaRPr lang="en-US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1A1A1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видит в темноте и дыму</a:t>
            </a:r>
            <a:endParaRPr lang="en-US" sz="2800" dirty="0"/>
          </a:p>
        </p:txBody>
      </p:sp>
      <p:pic>
        <p:nvPicPr>
          <p:cNvPr id="4" name="Image 0" descr="therm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0" y="1737360"/>
            <a:ext cx="4937760" cy="4937760"/>
          </a:xfrm>
          <a:prstGeom prst="ellipse">
            <a:avLst/>
          </a:prstGeom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</p:pic>
      <p:sp>
        <p:nvSpPr>
          <p:cNvPr id="5" name="Text 2"/>
          <p:cNvSpPr txBox="1"/>
          <p:nvPr/>
        </p:nvSpPr>
        <p:spPr>
          <a:xfrm>
            <a:off x="640080" y="2423160"/>
            <a:ext cx="5394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Отдельный тепловизионный канал работает круглосуточно и в сложных условиях — ночью, в дыму, при слабой видимости, — когда обычная камера бесполезна.</a:t>
            </a:r>
            <a:endParaRPr lang="en-US" sz="15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338328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5A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 км</a:t>
            </a:r>
            <a:endParaRPr lang="en-US" sz="3200" dirty="0"/>
          </a:p>
        </p:txBody>
      </p:sp>
      <p:sp>
        <p:nvSpPr>
          <p:cNvPr id="7" name="Text 4"/>
          <p:cNvSpPr txBox="1"/>
          <p:nvPr/>
        </p:nvSpPr>
        <p:spPr>
          <a:xfrm>
            <a:off x="2468880" y="349300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удержание цели по теплу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4315968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5A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АВТО</a:t>
            </a:r>
            <a:endParaRPr lang="en-US" sz="3200" dirty="0"/>
          </a:p>
        </p:txBody>
      </p:sp>
      <p:sp>
        <p:nvSpPr>
          <p:cNvPr id="9" name="Text 6"/>
          <p:cNvSpPr txBox="1"/>
          <p:nvPr/>
        </p:nvSpPr>
        <p:spPr>
          <a:xfrm>
            <a:off x="2468880" y="4425696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режим наведения без пилота</a:t>
            </a:r>
            <a:endParaRPr lang="en-US" sz="1400" dirty="0"/>
          </a:p>
        </p:txBody>
      </p:sp>
      <p:sp>
        <p:nvSpPr>
          <p:cNvPr id="10" name="Text 7"/>
          <p:cNvSpPr txBox="1"/>
          <p:nvPr/>
        </p:nvSpPr>
        <p:spPr>
          <a:xfrm>
            <a:off x="640080" y="5248656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5A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24/7</a:t>
            </a:r>
            <a:endParaRPr lang="en-US" sz="3200" dirty="0"/>
          </a:p>
        </p:txBody>
      </p:sp>
      <p:sp>
        <p:nvSpPr>
          <p:cNvPr id="11" name="Text 8"/>
          <p:cNvSpPr txBox="1"/>
          <p:nvPr/>
        </p:nvSpPr>
        <p:spPr>
          <a:xfrm>
            <a:off x="2468880" y="5358384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 днём и ночью</a:t>
            </a:r>
            <a:endParaRPr lang="en-US" sz="1400" dirty="0"/>
          </a:p>
        </p:txBody>
      </p:sp>
      <p:sp>
        <p:nvSpPr>
          <p:cNvPr id="12" name="Text 9"/>
          <p:cNvSpPr txBox="1"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· ИИ-модуль автономного сопровождения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1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pe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1097280"/>
            <a:ext cx="5760720" cy="5760720"/>
          </a:xfrm>
          <a:prstGeom prst="ellipse">
            <a:avLst/>
          </a:prstGeom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</p:pic>
      <p:sp>
        <p:nvSpPr>
          <p:cNvPr id="3" name="Text 0"/>
          <p:cNvSpPr txBox="1"/>
          <p:nvPr/>
        </p:nvSpPr>
        <p:spPr>
          <a:xfrm>
            <a:off x="640080" y="64008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FF5A1F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БЫСТРЫЕ ЦЕЛИ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621792" y="105156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Успевает за самым быстрым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2286000"/>
            <a:ext cx="5212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D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Быстрые FPV-дроны, реактивные цели и даже ракеты — короткий контур «кадр → решение» позволяет удерживать высокоскоростные объекты в кадре.</a:t>
            </a:r>
            <a:endParaRPr lang="en-US" sz="1600" dirty="0"/>
          </a:p>
        </p:txBody>
      </p:sp>
      <p:sp>
        <p:nvSpPr>
          <p:cNvPr id="6" name="Text 3"/>
          <p:cNvSpPr txBox="1"/>
          <p:nvPr/>
        </p:nvSpPr>
        <p:spPr>
          <a:xfrm>
            <a:off x="685800" y="361188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E8E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100–400 км/ч — подтверждено на синтетическом полигоне (100% удержание)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E8E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выше 400 км/ч — сверхскоростные цели, идут полевые испытания</a:t>
            </a:r>
            <a:endParaRPr lang="en-US" sz="1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512064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A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Значения выше 400 км/ч — цель разработки, ещё не подтверждены в полёте.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· ИИ-модуль автономного сопровождения</a:t>
            </a:r>
            <a:endParaRPr lang="en-US" sz="900" dirty="0"/>
          </a:p>
        </p:txBody>
      </p:sp>
      <p:sp>
        <p:nvSpPr>
          <p:cNvPr id="9" name="Text 6"/>
          <p:cNvSpPr txBox="1"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7A2FA0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СРАВНЕНИЕ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80467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АРГУС против аналогов</a:t>
            </a:r>
            <a:endParaRPr lang="en-US" sz="3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081192"/>
              </p:ext>
            </p:extLst>
          </p:nvPr>
        </p:nvGraphicFramePr>
        <p:xfrm>
          <a:off x="640080" y="1508760"/>
          <a:ext cx="10881360" cy="3950208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Параметр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АРГУС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A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T-Vision TM02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VisionCube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ИИ-вычислитель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RK3576 + Hailo-10 (~46 TOPS)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TOPS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1–6 TOPS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Обнаружение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 движению — </a:t>
                      </a:r>
                      <a:r>
                        <a:rPr lang="en-US" sz="1200" b="1" dirty="0" err="1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незнакомые</a:t>
                      </a: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цели</a:t>
                      </a:r>
                      <a:r>
                        <a:rPr lang="ru-RU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</a:t>
                      </a: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Yolo10 </a:t>
                      </a:r>
                      <a:r>
                        <a:rPr lang="ru-RU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 классу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 классу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YOLOv7 (по классу)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Камеры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выносные, на проводах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единый блок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единый блок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Накопитель + журнал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UFS 128 ГБ, 2000 ч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Задачи миссии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режимов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сопровождение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сопровождение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Тепловой канал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км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есть (T)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есть (T)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Обучение оператором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нет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частично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Автопилот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8A2D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MAVLink + ArduPilot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CRSF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CRSF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640080" y="64008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Показатели «полигон» измерены на синтетике; данные конкурентов — из их даташитов.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48640"/>
            <a:ext cx="2926080" cy="310896"/>
          </a:xfrm>
          <a:prstGeom prst="roundRect">
            <a:avLst>
              <a:gd name="adj" fmla="val 17647"/>
            </a:avLst>
          </a:prstGeom>
          <a:solidFill>
            <a:srgbClr val="7A2FA0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ХАРАКТЕРИСТИКИ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Технические параметры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41248" y="201168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Вычислитель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841248" y="2304288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RK3576 NPU 6 TOPS + Hailo-10 → ~46 TOPS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2816352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41248" y="290779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Процессор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841248" y="320040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4×Cortex-A72 (2.4 ГГц) + 4×A53 · Mali-G52 MC3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" y="3712464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41248" y="3803904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Память / накопитель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841248" y="4096512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LPDDR4X 4 ГБ · UFS 2.1 128 ГБ · NOR 32 МБ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4608576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41248" y="4700016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Камеры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841248" y="4992624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3× MIPI CSI-2 + 4 аналог. (TP9950) + тепло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5504688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41248" y="5596128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Рабочая точка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841248" y="5888736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640×360 @ 40 к/с · поле 45°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63640" y="1920240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6464808" y="201168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Связь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6464808" y="2304288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Wi-Fi 5 + BT (AP6256) · CAN · U.FL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263640" y="2816352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464808" y="290779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Выход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6464808" y="320040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MAVLink · PPM/S.BUS/CRSF · видео на очки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263640" y="3712464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464808" y="3803904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Совместимость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6464808" y="4096512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BetaFlight / ArduPilot — 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263640" y="4608576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6464808" y="4700016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Питание</a:t>
            </a:r>
            <a:endParaRPr lang="en-US" sz="1200" dirty="0"/>
          </a:p>
        </p:txBody>
      </p:sp>
      <p:sp>
        <p:nvSpPr>
          <p:cNvPr id="30" name="Text 28"/>
          <p:cNvSpPr txBox="1"/>
          <p:nvPr/>
        </p:nvSpPr>
        <p:spPr>
          <a:xfrm>
            <a:off x="6464808" y="4992624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18–36 В (6S–8S) · 23 Вт тип. / 48 Вт пик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263640" y="5504688"/>
            <a:ext cx="5257800" cy="777240"/>
          </a:xfrm>
          <a:prstGeom prst="roundRect">
            <a:avLst>
              <a:gd name="adj" fmla="val 7059"/>
            </a:avLst>
          </a:prstGeom>
          <a:solidFill>
            <a:srgbClr val="F3F1F7"/>
          </a:solidFill>
          <a:ln w="12700">
            <a:solidFill>
              <a:srgbClr val="E2DEE9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6464808" y="5596128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Плата</a:t>
            </a:r>
            <a:endParaRPr lang="en-US" sz="1200" dirty="0"/>
          </a:p>
        </p:txBody>
      </p:sp>
      <p:sp>
        <p:nvSpPr>
          <p:cNvPr id="33" name="Text 31"/>
          <p:cNvSpPr txBox="1"/>
          <p:nvPr/>
        </p:nvSpPr>
        <p:spPr>
          <a:xfrm>
            <a:off x="6464808" y="5888736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r>
              <a:rPr lang="ru-RU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×5</a:t>
            </a:r>
            <a:r>
              <a:rPr lang="ru-RU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мм · 8 слоёв · ENIG · ~38 г</a:t>
            </a:r>
            <a:endParaRPr lang="en-US" sz="1250" dirty="0"/>
          </a:p>
        </p:txBody>
      </p:sp>
      <p:sp>
        <p:nvSpPr>
          <p:cNvPr id="34" name="Text 32"/>
          <p:cNvSpPr txBox="1"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АРГУС · ИИ-модуль автономного сопровождения</a:t>
            </a:r>
            <a:endParaRPr lang="en-US" sz="900" dirty="0"/>
          </a:p>
        </p:txBody>
      </p:sp>
      <p:sp>
        <p:nvSpPr>
          <p:cNvPr id="35" name="Text 33"/>
          <p:cNvSpPr txBox="1"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A6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700</Words>
  <Application>Microsoft Office PowerPoint</Application>
  <PresentationFormat>Широкоэкранный</PresentationFormat>
  <Paragraphs>149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Bookman Old Style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1</cp:lastModifiedBy>
  <cp:revision>2</cp:revision>
  <dcterms:created xsi:type="dcterms:W3CDTF">2026-09-12T14:27:52Z</dcterms:created>
  <dcterms:modified xsi:type="dcterms:W3CDTF">2026-09-12T15:02:53Z</dcterms:modified>
</cp:coreProperties>
</file>